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6"/>
  </p:notesMasterIdLst>
  <p:handoutMasterIdLst>
    <p:handoutMasterId r:id="rId17"/>
  </p:handoutMasterIdLst>
  <p:sldIdLst>
    <p:sldId id="263" r:id="rId12"/>
    <p:sldId id="2145708136" r:id="rId13"/>
    <p:sldId id="446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B0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2C7BB7-2799-4DCB-B16C-2FB83804DD4C}" v="7" dt="2024-10-22T13:23:30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807" autoAdjust="0"/>
  </p:normalViewPr>
  <p:slideViewPr>
    <p:cSldViewPr snapToGrid="0">
      <p:cViewPr varScale="1">
        <p:scale>
          <a:sx n="72" d="100"/>
          <a:sy n="72" d="100"/>
        </p:scale>
        <p:origin x="38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2024-12-17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2024-12-17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B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F995FFDC-F934-4037-B505-500B08CD3B8C}" type="datetime1">
              <a:rPr lang="sv-SE" smtClean="0"/>
              <a:t>2024-12-17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3261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>
                <a:cs typeface="Calibri"/>
              </a:rPr>
              <a:t>Lägg till fler aktuella rutiner i listan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5227DC2-ECB9-4CC5-9289-199C6A22173F}" type="datetime1">
              <a:rPr lang="sv-SE" smtClean="0"/>
              <a:t>2024-12-17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2775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BBFA50B-E819-411C-B95B-B3FD3A3FC2B7}" type="datetime1">
              <a:rPr lang="sv-SE" smtClean="0"/>
              <a:t>2024-12-17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273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81ADCA10-B0AD-4D27-A94A-34783BF31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A335F1B5-8765-459C-802C-DA62079417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4" name="Rubrik 3">
            <a:extLst>
              <a:ext uri="{FF2B5EF4-FFF2-40B4-BE49-F238E27FC236}">
                <a16:creationId xmlns:a16="http://schemas.microsoft.com/office/drawing/2014/main" id="{7A284E58-B676-47B0-B49B-D281A884EF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&#10;&#10;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2C9C189C-4F50-4B1D-9EA5-30AB73E59C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</a:t>
            </a:r>
            <a:r>
              <a:rPr lang="sv-SE" sz="1050" dirty="0">
                <a:solidFill>
                  <a:schemeClr val="tx1"/>
                </a:solidFill>
              </a:rPr>
              <a:t>öppen</a:t>
            </a:r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01D92FDB-2EC0-4D2B-9027-B2C6802AC7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48B20EB8-4FF0-4D86-B782-FE843B459F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9E1B7B2-3451-4D29-B53E-14A2743034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8" name="Rubrik 3">
            <a:extLst>
              <a:ext uri="{FF2B5EF4-FFF2-40B4-BE49-F238E27FC236}">
                <a16:creationId xmlns:a16="http://schemas.microsoft.com/office/drawing/2014/main" id="{D4F390AC-3BA8-4C70-9E3A-28CC7DA517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20650" y="2399545"/>
            <a:ext cx="6148878" cy="309600"/>
          </a:xfrm>
        </p:spPr>
        <p:txBody>
          <a:bodyPr>
            <a:normAutofit/>
          </a:bodyPr>
          <a:lstStyle>
            <a:lvl1pPr>
              <a:defRPr sz="17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Kontakt</a:t>
            </a:r>
          </a:p>
        </p:txBody>
      </p:sp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/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ew.officeapps.live.com/op/view.aspx?src=https%3A%2F%2Fwww4.goteborg.se%2Fprod%2FAldreVardOmsorg%2FLIS%2FVerksamhetshandbok%2FVerksamh.nsf%2F%2FDE721B66D65AD991C125873E00452A0D%2F%24File%2FC12585EC0039DFBAWEBVCNL383.docx%3FOpenElement&amp;wdOrigin=BROWSELIN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Relationship Id="rId5" Type="http://schemas.openxmlformats.org/officeDocument/2006/relationships/hyperlink" Target="https://view.officeapps.live.com/op/view.aspx?src=https%3A%2F%2Fwww4.goteborg.se%2Fprod%2FAldreVardOmsorg%2FLIS%2FVerksamhetshandbok%2FVerksamh.nsf%2F0%2Fce8de44b2d450ef7c12587f40047d2c2%2F%24FILE%2FRiskobservationer%2520tillbud%2520och%2520arbetsskador.docx&amp;wdOrigin=BROWSELINK" TargetMode="External"/><Relationship Id="rId4" Type="http://schemas.openxmlformats.org/officeDocument/2006/relationships/hyperlink" Target="https://www4.goteborg.se/prod/Stadsledningskontoret/LIS/Verksamhetshandbok/Forfattn.nsf/9848390B27C22D14C125874B0022A06F/$File/C12574360024D6C7WEBVCN3383.pdf?OpenElemen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C979E911-64F0-1820-39B8-10515DEF67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Arbetsmiljörutiner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3DEA1EEE-468F-3D43-CD0E-4B981E0090B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Äldre samt vård- och omsorgsförvaltningen</a:t>
            </a:r>
          </a:p>
          <a:p>
            <a:endParaRPr lang="sv-SE" dirty="0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DE6240C-A998-5A61-71F6-5972D27A15D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2EB5564F-D212-13C2-C71C-C8935BBF0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</p:spPr>
        <p:txBody>
          <a:bodyPr anchor="ctr">
            <a:normAutofit/>
          </a:bodyPr>
          <a:lstStyle/>
          <a:p>
            <a:r>
              <a:rPr lang="sv-SE" dirty="0"/>
              <a:t>Arbetsmiljörutiner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0032587-4DF9-2BDA-DBA0-9856C4B18E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7988" y="1646193"/>
            <a:ext cx="5688012" cy="4329093"/>
          </a:xfrm>
        </p:spPr>
        <p:txBody>
          <a:bodyPr vert="horz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sv-SE" sz="1800" b="1" dirty="0"/>
              <a:t>Har vi kännedom om våra rutiner?</a:t>
            </a:r>
          </a:p>
          <a:p>
            <a:pPr marL="342900" indent="-342900">
              <a:lnSpc>
                <a:spcPct val="100000"/>
              </a:lnSpc>
            </a:pPr>
            <a:r>
              <a:rPr lang="sv-SE" sz="1800" dirty="0"/>
              <a:t>Gå igenom rutinerna på nästa sida och diskutera ifall alla på arbetsplatsen har kännedom om dessa.</a:t>
            </a:r>
          </a:p>
          <a:p>
            <a:pPr marL="342900" indent="-342900">
              <a:lnSpc>
                <a:spcPct val="100000"/>
              </a:lnSpc>
            </a:pPr>
            <a:r>
              <a:rPr lang="sv-SE" sz="1800" dirty="0">
                <a:effectLst/>
                <a:cs typeface="Segoe UI" panose="020B0502040204020203" pitchFamily="34" charset="0"/>
              </a:rPr>
              <a:t>Har ni andra eller fler rutiner på enheter som inte finns med på listan? Lägg </a:t>
            </a:r>
            <a:r>
              <a:rPr lang="sv-SE" sz="1800" dirty="0" err="1">
                <a:effectLst/>
                <a:cs typeface="Segoe UI" panose="020B0502040204020203" pitchFamily="34" charset="0"/>
              </a:rPr>
              <a:t>isåfall</a:t>
            </a:r>
            <a:r>
              <a:rPr lang="sv-SE" sz="1800" dirty="0">
                <a:effectLst/>
                <a:cs typeface="Segoe UI" panose="020B0502040204020203" pitchFamily="34" charset="0"/>
              </a:rPr>
              <a:t> till dessa.</a:t>
            </a:r>
            <a:endParaRPr lang="sv-SE" sz="1800" dirty="0"/>
          </a:p>
          <a:p>
            <a:pPr marL="342900" indent="-342900">
              <a:lnSpc>
                <a:spcPct val="100000"/>
              </a:lnSpc>
            </a:pPr>
            <a:r>
              <a:rPr lang="sv-SE" sz="1800" dirty="0">
                <a:effectLst/>
              </a:rPr>
              <a:t>Om inte alla har kännedom om någon rutin ska ni planera när ni ska gå igenom rutinen och skriva in det i handlingsplanen i </a:t>
            </a:r>
            <a:r>
              <a:rPr lang="sv-SE" sz="1800" dirty="0" err="1">
                <a:effectLst/>
              </a:rPr>
              <a:t>stratsys</a:t>
            </a:r>
            <a:r>
              <a:rPr lang="sv-SE" sz="1800" dirty="0">
                <a:effectLst/>
              </a:rPr>
              <a:t>. </a:t>
            </a:r>
          </a:p>
          <a:p>
            <a:pPr marL="0" indent="0">
              <a:lnSpc>
                <a:spcPct val="100000"/>
              </a:lnSpc>
              <a:buNone/>
            </a:pPr>
            <a:endParaRPr lang="sv-SE" sz="1800" dirty="0"/>
          </a:p>
          <a:p>
            <a:pPr marL="342900" indent="-342900">
              <a:lnSpc>
                <a:spcPct val="100000"/>
              </a:lnSpc>
            </a:pPr>
            <a:r>
              <a:rPr lang="sv-SE" sz="1800" dirty="0"/>
              <a:t>Får alla nyanställda information om era rutiner? F</a:t>
            </a:r>
            <a:r>
              <a:rPr lang="sv-SE" sz="1800" dirty="0">
                <a:effectLst/>
              </a:rPr>
              <a:t>undera över hur ni säkerställer att nyanställda får denna information.</a:t>
            </a:r>
          </a:p>
          <a:p>
            <a:pPr marL="0" indent="0">
              <a:lnSpc>
                <a:spcPct val="100000"/>
              </a:lnSpc>
              <a:buNone/>
            </a:pPr>
            <a:endParaRPr lang="sv-SE" sz="1600" dirty="0"/>
          </a:p>
        </p:txBody>
      </p:sp>
      <p:pic>
        <p:nvPicPr>
          <p:cNvPr id="3" name="Bildobjekt 2" descr="En bild som visar tecknad serie, cykel, clipart, fotbeklädnader&#10;&#10;Automatiskt genererad beskrivning">
            <a:extLst>
              <a:ext uri="{FF2B5EF4-FFF2-40B4-BE49-F238E27FC236}">
                <a16:creationId xmlns:a16="http://schemas.microsoft.com/office/drawing/2014/main" id="{7E8FDB46-B3C6-23FD-B092-14BFC23155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250" y="2022833"/>
            <a:ext cx="5400000" cy="36045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878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F21C8-BE73-440C-8783-03843B3B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Rutiner- arbetsmiljö</a:t>
            </a:r>
            <a:br>
              <a:rPr lang="sv-SE" dirty="0"/>
            </a:br>
            <a:endParaRPr lang="sv-SE" dirty="0"/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68926DED-A929-439F-BF80-D711291D7669}"/>
              </a:ext>
            </a:extLst>
          </p:cNvPr>
          <p:cNvGraphicFramePr>
            <a:graphicFrameLocks noGrp="1"/>
          </p:cNvGraphicFramePr>
          <p:nvPr>
            <p:ph idx="11"/>
          </p:nvPr>
        </p:nvGraphicFramePr>
        <p:xfrm>
          <a:off x="1883998" y="1144621"/>
          <a:ext cx="8485422" cy="5461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2708">
                  <a:extLst>
                    <a:ext uri="{9D8B030D-6E8A-4147-A177-3AD203B41FA5}">
                      <a16:colId xmlns:a16="http://schemas.microsoft.com/office/drawing/2014/main" val="2590814985"/>
                    </a:ext>
                  </a:extLst>
                </a:gridCol>
                <a:gridCol w="2070633">
                  <a:extLst>
                    <a:ext uri="{9D8B030D-6E8A-4147-A177-3AD203B41FA5}">
                      <a16:colId xmlns:a16="http://schemas.microsoft.com/office/drawing/2014/main" val="4289518182"/>
                    </a:ext>
                  </a:extLst>
                </a:gridCol>
                <a:gridCol w="1362611">
                  <a:extLst>
                    <a:ext uri="{9D8B030D-6E8A-4147-A177-3AD203B41FA5}">
                      <a16:colId xmlns:a16="http://schemas.microsoft.com/office/drawing/2014/main" val="3614623644"/>
                    </a:ext>
                  </a:extLst>
                </a:gridCol>
                <a:gridCol w="1899470">
                  <a:extLst>
                    <a:ext uri="{9D8B030D-6E8A-4147-A177-3AD203B41FA5}">
                      <a16:colId xmlns:a16="http://schemas.microsoft.com/office/drawing/2014/main" val="204957924"/>
                    </a:ext>
                  </a:extLst>
                </a:gridCol>
              </a:tblGrid>
              <a:tr h="633520">
                <a:tc>
                  <a:txBody>
                    <a:bodyPr/>
                    <a:lstStyle/>
                    <a:p>
                      <a:r>
                        <a:rPr lang="sv-SE" dirty="0"/>
                        <a:t>Rutiner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Har kännedom 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Ej aktuell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Till handlingsplan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942352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r>
                        <a:rPr lang="sv-SE" sz="1400" dirty="0">
                          <a:hlinkClick r:id="rId3"/>
                        </a:rPr>
                        <a:t>Hot och våld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461448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r>
                        <a:rPr lang="sv-SE" sz="1400" dirty="0"/>
                        <a:t>Anmälan av sjukfrånvaro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888654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r>
                        <a:rPr lang="sv-SE" sz="1400" dirty="0"/>
                        <a:t>Kemikaliehantering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553579"/>
                  </a:ext>
                </a:extLst>
              </a:tr>
              <a:tr h="935196">
                <a:tc>
                  <a:txBody>
                    <a:bodyPr/>
                    <a:lstStyle/>
                    <a:p>
                      <a:pPr marL="0" marR="0" lvl="0" indent="0" algn="l" defTabSz="91433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dirty="0">
                          <a:hlinkClick r:id="rId4"/>
                        </a:rPr>
                        <a:t>Göteborgs stads rutin kränkande särbehandling, trakasserier, sexuella trakasserier och repressalier i arbetslivet</a:t>
                      </a:r>
                      <a:endParaRPr lang="sv-SE" sz="1400" b="0" dirty="0">
                        <a:cs typeface="Arial" panose="020B060402020202020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643156"/>
                  </a:ext>
                </a:extLst>
              </a:tr>
              <a:tr h="512849">
                <a:tc>
                  <a:txBody>
                    <a:bodyPr/>
                    <a:lstStyle/>
                    <a:p>
                      <a:r>
                        <a:rPr lang="sv-SE" sz="1400" dirty="0">
                          <a:hlinkClick r:id="rId5"/>
                        </a:rPr>
                        <a:t>Riskobservationer, tillbud och arbetsskador</a:t>
                      </a:r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6737090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r>
                        <a:rPr lang="sv-SE" sz="1400" dirty="0"/>
                        <a:t>Systematiskt brandskyddsarbete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5096957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85709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112022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914403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22408"/>
                  </a:ext>
                </a:extLst>
              </a:tr>
              <a:tr h="310703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7201191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93417"/>
                  </a:ext>
                </a:extLst>
              </a:tr>
              <a:tr h="301676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005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47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BDAD27-E3F8-408B-A998-F2688550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Kontakt</a:t>
            </a:r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607A6647-1E2D-454B-A339-17BC31080D31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AA4B3810-684E-4117-9085-0BD05AB2197B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88F39ED8-20F2-4154-B5FA-E3DFBA65AE9F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E0CFFA6-2F53-49AE-8AB5-FCEC43EEE8CD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852849-615D-42DF-9FD9-53AFD6771B5A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590A078F-1C00-4335-8517-E713EE09D18F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FEEF4225-DF23-4A05-BDFD-AAB08ACF4615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 webbsvart">
      <a:dk1>
        <a:srgbClr val="333333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767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tandard 16_9.sv-SE_ny.potx" id="{A3BC0E49-C5D0-4865-B1BE-3A636DF5CAE3}" vid="{4B39BACD-060C-4B7E-AB6D-2F890CF44FDD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27D1FB89B4AB14FA2559FF0B868F47D" ma:contentTypeVersion="10" ma:contentTypeDescription="Skapa ett nytt dokument." ma:contentTypeScope="" ma:versionID="0b94180113a1faed3569743c30a6fe6b">
  <xsd:schema xmlns:xsd="http://www.w3.org/2001/XMLSchema" xmlns:xs="http://www.w3.org/2001/XMLSchema" xmlns:p="http://schemas.microsoft.com/office/2006/metadata/properties" xmlns:ns2="b0ce67f5-ab09-467a-970c-06522761ce48" xmlns:ns3="655b1737-3d84-437d-abf8-09ccddba321b" targetNamespace="http://schemas.microsoft.com/office/2006/metadata/properties" ma:root="true" ma:fieldsID="2d5dbc7f12a5711a79d3915f81ac8c19" ns2:_="" ns3:_="">
    <xsd:import namespace="b0ce67f5-ab09-467a-970c-06522761ce48"/>
    <xsd:import namespace="655b1737-3d84-437d-abf8-09ccddba32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ce67f5-ab09-467a-970c-06522761ce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5b1737-3d84-437d-abf8-09ccddba321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ECC914-A47A-4D5D-AC2F-A8BC86DFF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ce67f5-ab09-467a-970c-06522761ce48"/>
    <ds:schemaRef ds:uri="655b1737-3d84-437d-abf8-09ccddba32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CD95951-F823-4AE6-A795-D4201DD16F25}">
  <ds:schemaRefs>
    <ds:schemaRef ds:uri="655b1737-3d84-437d-abf8-09ccddba321b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b0ce67f5-ab09-467a-970c-06522761ce48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B8DD6F-B121-4391-86F9-D56DD548BF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</Words>
  <Application>Microsoft Office PowerPoint</Application>
  <PresentationFormat>Bredbild</PresentationFormat>
  <Paragraphs>29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4</vt:i4>
      </vt:variant>
    </vt:vector>
  </HeadingPairs>
  <TitlesOfParts>
    <vt:vector size="17" baseType="lpstr">
      <vt:lpstr>Arial</vt:lpstr>
      <vt:lpstr>Arial Black</vt:lpstr>
      <vt:lpstr>Calibri</vt:lpstr>
      <vt:lpstr>Segoe UI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Arbetsmiljörutiner</vt:lpstr>
      <vt:lpstr>Arbetsmiljörutiner</vt:lpstr>
      <vt:lpstr>Rutiner- arbetsmiljö </vt:lpstr>
      <vt:lpstr>Kontakt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16:9</dc:title>
  <dc:creator>helene.johnsson@aldrevardomsorg.goteborg.se</dc:creator>
  <cp:lastModifiedBy>Helene Johnsson</cp:lastModifiedBy>
  <cp:revision>33</cp:revision>
  <dcterms:created xsi:type="dcterms:W3CDTF">2022-01-20T14:09:27Z</dcterms:created>
  <dcterms:modified xsi:type="dcterms:W3CDTF">2024-12-17T13:01:17Z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0x010100327D1FB89B4AB14FA2559FF0B868F47D</vt:lpwstr>
  </property>
</Properties>
</file>