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145708136" r:id="rId13"/>
    <p:sldId id="446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2C7BB7-2799-4DCB-B16C-2FB83804DD4C}" v="7" dt="2024-10-22T13:23:30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807" autoAdjust="0"/>
  </p:normalViewPr>
  <p:slideViewPr>
    <p:cSldViewPr snapToGrid="0">
      <p:cViewPr varScale="1">
        <p:scale>
          <a:sx n="72" d="100"/>
          <a:sy n="72" d="100"/>
        </p:scale>
        <p:origin x="3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B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2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cs typeface="Calibri"/>
              </a:rPr>
              <a:t>Lägg till fler aktuella rutiner i listan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77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4.goteborg.se%2Fprod%2FAldreVardOmsorg%2FLIS%2FVerksamhetshandbok%2FVerksamh.nsf%2F%2FDE721B66D65AD991C125873E00452A0D%2F%24File%2FC12585EC0039DFBAWEBVCNL383.docx%3FOpenElement&amp;wdOrigin=BROWSELI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Relationship Id="rId5" Type="http://schemas.openxmlformats.org/officeDocument/2006/relationships/hyperlink" Target="https://view.officeapps.live.com/op/view.aspx?src=https%3A%2F%2Fwww4.goteborg.se%2Fprod%2FAldreVardOmsorg%2FLIS%2FVerksamhetshandbok%2FVerksamh.nsf%2F0%2Fce8de44b2d450ef7c12587f40047d2c2%2F%24FILE%2FRiskobservationer%2520tillbud%2520och%2520arbetsskador.docx&amp;wdOrigin=BROWSELINK" TargetMode="External"/><Relationship Id="rId4" Type="http://schemas.openxmlformats.org/officeDocument/2006/relationships/hyperlink" Target="https://www4.goteborg.se/prod/Stadsledningskontoret/LIS/Verksamhetshandbok/Forfattn.nsf/9848390B27C22D14C125874B0022A06F/$File/C12574360024D6C7WEBVCN3383.pdf?OpenElemen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Äldre samt vård- och omsorgsförvaltningen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EB5564F-D212-13C2-C71C-C8935BBF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0032587-4DF9-2BDA-DBA0-9856C4B18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646193"/>
            <a:ext cx="5688012" cy="4329093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sz="1800" b="1" dirty="0"/>
              <a:t>Har vi kännedom om våra rutiner?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Gå igenom rutinerna på nästa sida och diskutera ifall alla på arbetsplatsen har kännedom om dessa.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  <a:cs typeface="Segoe UI" panose="020B0502040204020203" pitchFamily="34" charset="0"/>
              </a:rPr>
              <a:t>Har ni andra eller fler rutiner på enheter som inte finns med på listan? Lägg </a:t>
            </a:r>
            <a:r>
              <a:rPr lang="sv-SE" sz="1800" dirty="0" err="1">
                <a:effectLst/>
                <a:cs typeface="Segoe UI" panose="020B0502040204020203" pitchFamily="34" charset="0"/>
              </a:rPr>
              <a:t>isåfall</a:t>
            </a:r>
            <a:r>
              <a:rPr lang="sv-SE" sz="1800" dirty="0">
                <a:effectLst/>
                <a:cs typeface="Segoe UI" panose="020B0502040204020203" pitchFamily="34" charset="0"/>
              </a:rPr>
              <a:t> till dessa.</a:t>
            </a: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</a:rPr>
              <a:t>Om inte alla har kännedom om någon rutin ska ni planera när ni ska gå igenom rutinen och skriva in det i handlingsplanen i </a:t>
            </a:r>
            <a:r>
              <a:rPr lang="sv-SE" sz="1800" dirty="0" err="1">
                <a:effectLst/>
              </a:rPr>
              <a:t>stratsys</a:t>
            </a:r>
            <a:r>
              <a:rPr lang="sv-SE" sz="1800" dirty="0">
                <a:effectLst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Får alla nyanställda information om era rutiner? F</a:t>
            </a:r>
            <a:r>
              <a:rPr lang="sv-SE" sz="1800" dirty="0">
                <a:effectLst/>
              </a:rPr>
              <a:t>undera över hur ni säkerställer att nyanställda får denna information.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600" dirty="0"/>
          </a:p>
        </p:txBody>
      </p:sp>
      <p:pic>
        <p:nvPicPr>
          <p:cNvPr id="3" name="Bildobjekt 2" descr="En bild som visar tecknad serie, cykel, clipart, fotbeklädnader&#10;&#10;Automatiskt genererad beskrivning">
            <a:extLst>
              <a:ext uri="{FF2B5EF4-FFF2-40B4-BE49-F238E27FC236}">
                <a16:creationId xmlns:a16="http://schemas.microsoft.com/office/drawing/2014/main" id="{7E8FDB46-B3C6-23FD-B092-14BFC2315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250" y="2022833"/>
            <a:ext cx="5400000" cy="36045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87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F21C8-BE73-440C-8783-03843B3B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Rutiner- arbetsmiljö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68926DED-A929-439F-BF80-D711291D7669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1883998" y="1144621"/>
          <a:ext cx="8485422" cy="5461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708">
                  <a:extLst>
                    <a:ext uri="{9D8B030D-6E8A-4147-A177-3AD203B41FA5}">
                      <a16:colId xmlns:a16="http://schemas.microsoft.com/office/drawing/2014/main" val="2590814985"/>
                    </a:ext>
                  </a:extLst>
                </a:gridCol>
                <a:gridCol w="2070633">
                  <a:extLst>
                    <a:ext uri="{9D8B030D-6E8A-4147-A177-3AD203B41FA5}">
                      <a16:colId xmlns:a16="http://schemas.microsoft.com/office/drawing/2014/main" val="4289518182"/>
                    </a:ext>
                  </a:extLst>
                </a:gridCol>
                <a:gridCol w="1362611">
                  <a:extLst>
                    <a:ext uri="{9D8B030D-6E8A-4147-A177-3AD203B41FA5}">
                      <a16:colId xmlns:a16="http://schemas.microsoft.com/office/drawing/2014/main" val="3614623644"/>
                    </a:ext>
                  </a:extLst>
                </a:gridCol>
                <a:gridCol w="1899470">
                  <a:extLst>
                    <a:ext uri="{9D8B030D-6E8A-4147-A177-3AD203B41FA5}">
                      <a16:colId xmlns:a16="http://schemas.microsoft.com/office/drawing/2014/main" val="204957924"/>
                    </a:ext>
                  </a:extLst>
                </a:gridCol>
              </a:tblGrid>
              <a:tr h="633520">
                <a:tc>
                  <a:txBody>
                    <a:bodyPr/>
                    <a:lstStyle/>
                    <a:p>
                      <a:r>
                        <a:rPr lang="sv-SE" dirty="0"/>
                        <a:t>Rutiner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Har kännedom 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Ej aktuell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Till handlingsplan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942352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3"/>
                        </a:rPr>
                        <a:t>Hot och våld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461448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Anmälan av sjukfrånvaro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88654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Kemikaliehantering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53579"/>
                  </a:ext>
                </a:extLst>
              </a:tr>
              <a:tr h="935196">
                <a:tc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hlinkClick r:id="rId4"/>
                        </a:rPr>
                        <a:t>Göteborgs stads rutin kränkande särbehandling, trakasserier, sexuella trakasserier och repressalier i arbetslivet</a:t>
                      </a:r>
                      <a:endParaRPr lang="sv-SE" sz="1400" b="0" dirty="0">
                        <a:cs typeface="Arial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643156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5"/>
                        </a:rPr>
                        <a:t>Riskobservationer, tillbud och arbetsskador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737090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Systematiskt brandskyddsarbete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96957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5709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12022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14403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22408"/>
                  </a:ext>
                </a:extLst>
              </a:tr>
              <a:tr h="310703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201191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093417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47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ECC914-A47A-4D5D-AC2F-A8BC86DFF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D95951-F823-4AE6-A795-D4201DD16F25}">
  <ds:schemaRefs>
    <ds:schemaRef ds:uri="655b1737-3d84-437d-abf8-09ccddba321b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b0ce67f5-ab09-467a-970c-06522761ce4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B8DD6F-B121-4391-86F9-D56DD548BF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Bredbild</PresentationFormat>
  <Paragraphs>29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7" baseType="lpstr">
      <vt:lpstr>Arial</vt:lpstr>
      <vt:lpstr>Arial Black</vt:lpstr>
      <vt:lpstr>Calibri</vt:lpstr>
      <vt:lpstr>Segoe UI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Arbetsmiljörutiner</vt:lpstr>
      <vt:lpstr>Arbetsmiljörutiner</vt:lpstr>
      <vt:lpstr>Rutiner- arbetsmiljö 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33</cp:revision>
  <dcterms:created xsi:type="dcterms:W3CDTF">2022-01-20T14:09:27Z</dcterms:created>
  <dcterms:modified xsi:type="dcterms:W3CDTF">2024-12-17T13:01:17Z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